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7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515E27-80B8-4596-9C03-32AF0B1936B8}" type="datetimeFigureOut">
              <a:rPr lang="ru-RU" smtClean="0"/>
              <a:t>01.02.2021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FA89D3-F89D-4E79-9C90-09520DEC7C85}" type="slidenum">
              <a:rPr lang="ru-RU" smtClean="0"/>
              <a:t>‹#›</a:t>
            </a:fld>
            <a:endParaRPr lang="ru-RU"/>
          </a:p>
        </p:txBody>
      </p:sp>
    </p:spTree>
    <p:extLst>
      <p:ext uri="{BB962C8B-B14F-4D97-AF65-F5344CB8AC3E}">
        <p14:creationId xmlns:p14="http://schemas.microsoft.com/office/powerpoint/2010/main" val="2168299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884A8D1-19A3-4CC1-9AE9-BC85160A6290}" type="datetimeFigureOut">
              <a:rPr lang="ru-RU" smtClean="0"/>
              <a:t>01.02.2021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233256-57E9-4150-8BB5-927796A9E636}" type="slidenum">
              <a:rPr lang="ru-RU" smtClean="0"/>
              <a:t>‹#›</a:t>
            </a:fld>
            <a:endParaRPr lang="ru-RU"/>
          </a:p>
        </p:txBody>
      </p:sp>
    </p:spTree>
    <p:extLst>
      <p:ext uri="{BB962C8B-B14F-4D97-AF65-F5344CB8AC3E}">
        <p14:creationId xmlns:p14="http://schemas.microsoft.com/office/powerpoint/2010/main" val="3714223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84A8D1-19A3-4CC1-9AE9-BC85160A6290}" type="datetimeFigureOut">
              <a:rPr lang="ru-RU" smtClean="0"/>
              <a:t>01.02.2021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233256-57E9-4150-8BB5-927796A9E636}" type="slidenum">
              <a:rPr lang="ru-RU" smtClean="0"/>
              <a:t>‹#›</a:t>
            </a:fld>
            <a:endParaRPr lang="ru-RU"/>
          </a:p>
        </p:txBody>
      </p:sp>
    </p:spTree>
    <p:extLst>
      <p:ext uri="{BB962C8B-B14F-4D97-AF65-F5344CB8AC3E}">
        <p14:creationId xmlns:p14="http://schemas.microsoft.com/office/powerpoint/2010/main" val="250712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84A8D1-19A3-4CC1-9AE9-BC85160A6290}" type="datetimeFigureOut">
              <a:rPr lang="ru-RU" smtClean="0"/>
              <a:t>01.02.2021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233256-57E9-4150-8BB5-927796A9E636}" type="slidenum">
              <a:rPr lang="ru-RU" smtClean="0"/>
              <a:t>‹#›</a:t>
            </a:fld>
            <a:endParaRPr lang="ru-RU"/>
          </a:p>
        </p:txBody>
      </p:sp>
    </p:spTree>
    <p:extLst>
      <p:ext uri="{BB962C8B-B14F-4D97-AF65-F5344CB8AC3E}">
        <p14:creationId xmlns:p14="http://schemas.microsoft.com/office/powerpoint/2010/main" val="198167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84A8D1-19A3-4CC1-9AE9-BC85160A6290}" type="datetimeFigureOut">
              <a:rPr lang="ru-RU" smtClean="0"/>
              <a:t>01.02.2021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233256-57E9-4150-8BB5-927796A9E636}" type="slidenum">
              <a:rPr lang="ru-RU" smtClean="0"/>
              <a:t>‹#›</a:t>
            </a:fld>
            <a:endParaRPr lang="ru-RU"/>
          </a:p>
        </p:txBody>
      </p:sp>
    </p:spTree>
    <p:extLst>
      <p:ext uri="{BB962C8B-B14F-4D97-AF65-F5344CB8AC3E}">
        <p14:creationId xmlns:p14="http://schemas.microsoft.com/office/powerpoint/2010/main" val="2540261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884A8D1-19A3-4CC1-9AE9-BC85160A6290}" type="datetimeFigureOut">
              <a:rPr lang="ru-RU" smtClean="0"/>
              <a:t>01.02.2021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233256-57E9-4150-8BB5-927796A9E636}" type="slidenum">
              <a:rPr lang="ru-RU" smtClean="0"/>
              <a:t>‹#›</a:t>
            </a:fld>
            <a:endParaRPr lang="ru-RU"/>
          </a:p>
        </p:txBody>
      </p:sp>
    </p:spTree>
    <p:extLst>
      <p:ext uri="{BB962C8B-B14F-4D97-AF65-F5344CB8AC3E}">
        <p14:creationId xmlns:p14="http://schemas.microsoft.com/office/powerpoint/2010/main" val="936694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884A8D1-19A3-4CC1-9AE9-BC85160A6290}" type="datetimeFigureOut">
              <a:rPr lang="ru-RU" smtClean="0"/>
              <a:t>01.02.2021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233256-57E9-4150-8BB5-927796A9E636}" type="slidenum">
              <a:rPr lang="ru-RU" smtClean="0"/>
              <a:t>‹#›</a:t>
            </a:fld>
            <a:endParaRPr lang="ru-RU"/>
          </a:p>
        </p:txBody>
      </p:sp>
    </p:spTree>
    <p:extLst>
      <p:ext uri="{BB962C8B-B14F-4D97-AF65-F5344CB8AC3E}">
        <p14:creationId xmlns:p14="http://schemas.microsoft.com/office/powerpoint/2010/main" val="964074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884A8D1-19A3-4CC1-9AE9-BC85160A6290}" type="datetimeFigureOut">
              <a:rPr lang="ru-RU" smtClean="0"/>
              <a:t>01.02.2021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E233256-57E9-4150-8BB5-927796A9E636}" type="slidenum">
              <a:rPr lang="ru-RU" smtClean="0"/>
              <a:t>‹#›</a:t>
            </a:fld>
            <a:endParaRPr lang="ru-RU"/>
          </a:p>
        </p:txBody>
      </p:sp>
    </p:spTree>
    <p:extLst>
      <p:ext uri="{BB962C8B-B14F-4D97-AF65-F5344CB8AC3E}">
        <p14:creationId xmlns:p14="http://schemas.microsoft.com/office/powerpoint/2010/main" val="1670298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884A8D1-19A3-4CC1-9AE9-BC85160A6290}" type="datetimeFigureOut">
              <a:rPr lang="ru-RU" smtClean="0"/>
              <a:t>01.02.2021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E233256-57E9-4150-8BB5-927796A9E636}" type="slidenum">
              <a:rPr lang="ru-RU" smtClean="0"/>
              <a:t>‹#›</a:t>
            </a:fld>
            <a:endParaRPr lang="ru-RU"/>
          </a:p>
        </p:txBody>
      </p:sp>
    </p:spTree>
    <p:extLst>
      <p:ext uri="{BB962C8B-B14F-4D97-AF65-F5344CB8AC3E}">
        <p14:creationId xmlns:p14="http://schemas.microsoft.com/office/powerpoint/2010/main" val="2823778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884A8D1-19A3-4CC1-9AE9-BC85160A6290}" type="datetimeFigureOut">
              <a:rPr lang="ru-RU" smtClean="0"/>
              <a:t>01.02.2021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E233256-57E9-4150-8BB5-927796A9E636}" type="slidenum">
              <a:rPr lang="ru-RU" smtClean="0"/>
              <a:t>‹#›</a:t>
            </a:fld>
            <a:endParaRPr lang="ru-RU"/>
          </a:p>
        </p:txBody>
      </p:sp>
    </p:spTree>
    <p:extLst>
      <p:ext uri="{BB962C8B-B14F-4D97-AF65-F5344CB8AC3E}">
        <p14:creationId xmlns:p14="http://schemas.microsoft.com/office/powerpoint/2010/main" val="3941787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884A8D1-19A3-4CC1-9AE9-BC85160A6290}" type="datetimeFigureOut">
              <a:rPr lang="ru-RU" smtClean="0"/>
              <a:t>01.02.2021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233256-57E9-4150-8BB5-927796A9E636}" type="slidenum">
              <a:rPr lang="ru-RU" smtClean="0"/>
              <a:t>‹#›</a:t>
            </a:fld>
            <a:endParaRPr lang="ru-RU"/>
          </a:p>
        </p:txBody>
      </p:sp>
    </p:spTree>
    <p:extLst>
      <p:ext uri="{BB962C8B-B14F-4D97-AF65-F5344CB8AC3E}">
        <p14:creationId xmlns:p14="http://schemas.microsoft.com/office/powerpoint/2010/main" val="280611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884A8D1-19A3-4CC1-9AE9-BC85160A6290}" type="datetimeFigureOut">
              <a:rPr lang="ru-RU" smtClean="0"/>
              <a:t>01.02.2021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233256-57E9-4150-8BB5-927796A9E636}" type="slidenum">
              <a:rPr lang="ru-RU" smtClean="0"/>
              <a:t>‹#›</a:t>
            </a:fld>
            <a:endParaRPr lang="ru-RU"/>
          </a:p>
        </p:txBody>
      </p:sp>
    </p:spTree>
    <p:extLst>
      <p:ext uri="{BB962C8B-B14F-4D97-AF65-F5344CB8AC3E}">
        <p14:creationId xmlns:p14="http://schemas.microsoft.com/office/powerpoint/2010/main" val="676493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84A8D1-19A3-4CC1-9AE9-BC85160A6290}" type="datetimeFigureOut">
              <a:rPr lang="ru-RU" smtClean="0"/>
              <a:t>01.02.2021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33256-57E9-4150-8BB5-927796A9E636}" type="slidenum">
              <a:rPr lang="ru-RU" smtClean="0"/>
              <a:t>‹#›</a:t>
            </a:fld>
            <a:endParaRPr lang="ru-RU"/>
          </a:p>
        </p:txBody>
      </p:sp>
    </p:spTree>
    <p:extLst>
      <p:ext uri="{BB962C8B-B14F-4D97-AF65-F5344CB8AC3E}">
        <p14:creationId xmlns:p14="http://schemas.microsoft.com/office/powerpoint/2010/main" val="104434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498283" y="188640"/>
            <a:ext cx="6095644" cy="923330"/>
          </a:xfrm>
          <a:prstGeom prst="rect">
            <a:avLst/>
          </a:prstGeom>
          <a:noFill/>
        </p:spPr>
        <p:txBody>
          <a:bodyPr wrap="none" lIns="91440" tIns="45720" rIns="91440" bIns="45720">
            <a:spAutoFit/>
          </a:bodyPr>
          <a:lstStyle/>
          <a:p>
            <a:pPr algn="ctr"/>
            <a:r>
              <a:rPr lang="en-US" sz="5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Sekundarschule</a:t>
            </a:r>
            <a:r>
              <a:rPr lang="ru-RU"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6 </a:t>
            </a:r>
            <a:endParaRPr lang="ru-RU"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Прямоугольник 7"/>
          <p:cNvSpPr/>
          <p:nvPr/>
        </p:nvSpPr>
        <p:spPr>
          <a:xfrm>
            <a:off x="2685784" y="1111970"/>
            <a:ext cx="3720642" cy="646331"/>
          </a:xfrm>
          <a:prstGeom prst="rect">
            <a:avLst/>
          </a:prstGeom>
          <a:noFill/>
        </p:spPr>
        <p:txBody>
          <a:bodyPr wrap="square" lIns="91440" tIns="45720" rIns="91440" bIns="45720">
            <a:spAutoFit/>
          </a:bodyPr>
          <a:lstStyle/>
          <a:p>
            <a:pPr algn="ctr"/>
            <a:r>
              <a:rPr lang="en-US" sz="36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Projekt</a:t>
            </a:r>
            <a:endParaRPr lang="ru-RU" sz="3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Прямоугольник 8"/>
          <p:cNvSpPr/>
          <p:nvPr/>
        </p:nvSpPr>
        <p:spPr>
          <a:xfrm>
            <a:off x="3336163" y="1738596"/>
            <a:ext cx="2516651"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Internet</a:t>
            </a:r>
            <a:endParaRPr lang="ru-RU"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0" name="Прямоугольник 9"/>
          <p:cNvSpPr/>
          <p:nvPr/>
        </p:nvSpPr>
        <p:spPr>
          <a:xfrm>
            <a:off x="3203848" y="2780928"/>
            <a:ext cx="5613411" cy="2554545"/>
          </a:xfrm>
          <a:prstGeom prst="rect">
            <a:avLst/>
          </a:prstGeom>
          <a:noFill/>
        </p:spPr>
        <p:txBody>
          <a:bodyPr wrap="square" lIns="91440" tIns="45720" rIns="91440" bIns="45720">
            <a:spAutoFit/>
          </a:bodyPr>
          <a:lstStyle/>
          <a:p>
            <a:pPr algn="ctr"/>
            <a:r>
              <a:rPr lang="en-US" sz="40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Geschaffen</a:t>
            </a:r>
            <a:r>
              <a:rPr 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von</a:t>
            </a:r>
          </a:p>
          <a:p>
            <a:pPr algn="ctr"/>
            <a:r>
              <a:rPr 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40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Timur</a:t>
            </a:r>
            <a:r>
              <a:rPr 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40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Kozyiev</a:t>
            </a:r>
            <a:r>
              <a:rPr 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b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4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Klasse</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11</a:t>
            </a:r>
          </a:p>
          <a:p>
            <a:pPr algn="ctr"/>
            <a:r>
              <a:rPr lang="en-US" sz="40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Lehrerin</a:t>
            </a:r>
            <a:r>
              <a:rPr lang="ru-RU"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4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Polilowa</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J.W.</a:t>
            </a:r>
            <a:endParaRPr 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28835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260648"/>
            <a:ext cx="3960440" cy="3960440"/>
          </a:xfrm>
        </p:spPr>
      </p:pic>
      <p:sp>
        <p:nvSpPr>
          <p:cNvPr id="6" name="Прямоугольник 5"/>
          <p:cNvSpPr/>
          <p:nvPr/>
        </p:nvSpPr>
        <p:spPr>
          <a:xfrm>
            <a:off x="4211960" y="188640"/>
            <a:ext cx="4932040" cy="5693866"/>
          </a:xfrm>
          <a:prstGeom prst="rect">
            <a:avLst/>
          </a:prstGeom>
        </p:spPr>
        <p:txBody>
          <a:bodyPr wrap="square">
            <a:spAutoFit/>
          </a:bodyPr>
          <a:lstStyle/>
          <a:p>
            <a:pPr lvl="0" algn="ctr"/>
            <a:r>
              <a:rPr lang="de-DE" sz="2400" u="sng" dirty="0">
                <a:solidFill>
                  <a:srgbClr val="FF0000"/>
                </a:solidFill>
              </a:rPr>
              <a:t>Internet</a:t>
            </a:r>
            <a:r>
              <a:rPr lang="de-DE" sz="2000" dirty="0">
                <a:solidFill>
                  <a:schemeClr val="bg1"/>
                </a:solidFill>
              </a:rPr>
              <a:t> (engl. Internet, IFA) — das weltweite System der vereinigten Computernetze </a:t>
            </a:r>
            <a:r>
              <a:rPr lang="de-DE" sz="2000" dirty="0" err="1" smtClean="0">
                <a:solidFill>
                  <a:schemeClr val="bg1"/>
                </a:solidFill>
              </a:rPr>
              <a:t>fur</a:t>
            </a:r>
            <a:r>
              <a:rPr lang="de-DE" sz="2000" dirty="0" smtClean="0">
                <a:solidFill>
                  <a:schemeClr val="bg1"/>
                </a:solidFill>
              </a:rPr>
              <a:t> </a:t>
            </a:r>
            <a:r>
              <a:rPr lang="de-DE" sz="2000" dirty="0">
                <a:solidFill>
                  <a:schemeClr val="bg1"/>
                </a:solidFill>
              </a:rPr>
              <a:t>die Aufbewahrung und die Sendung der Informationen. Oft als Weltweites Netzwerk und globales Netzwerk sowie einfach als Netzwerk bezeichnet. Basiert auf einem TCP/IP-Protokollstapel. Basierend auf dem Internet funktioniert das World Wide Web (WWW) und viele andere </a:t>
            </a:r>
            <a:r>
              <a:rPr lang="de-DE" sz="2000" dirty="0" smtClean="0">
                <a:solidFill>
                  <a:schemeClr val="bg1"/>
                </a:solidFill>
              </a:rPr>
              <a:t>Datenübertragungssysteme.</a:t>
            </a:r>
          </a:p>
          <a:p>
            <a:pPr lvl="0" algn="ctr"/>
            <a:endParaRPr lang="de-DE" sz="2000" dirty="0">
              <a:solidFill>
                <a:schemeClr val="bg1"/>
              </a:solidFill>
            </a:endParaRPr>
          </a:p>
          <a:p>
            <a:pPr lvl="0" algn="ctr"/>
            <a:r>
              <a:rPr lang="de-DE" sz="2000" dirty="0" smtClean="0">
                <a:solidFill>
                  <a:schemeClr val="bg1"/>
                </a:solidFill>
              </a:rPr>
              <a:t>Bis </a:t>
            </a:r>
            <a:r>
              <a:rPr lang="de-DE" sz="2000" dirty="0">
                <a:solidFill>
                  <a:schemeClr val="bg1"/>
                </a:solidFill>
              </a:rPr>
              <a:t>Mitte 2015 hatte die Zahl der Nutzer 3,3 Milliarden erreicht. Dies war vor allem auf die breite Verbreitung von Mobilfunknetzen mit Internetzugang Standards 3G und 4G, die Entwicklung von sozialen Netzwerken und die Verbilligung der Kosten für Internet-Verkehr zurückzuführen.</a:t>
            </a:r>
            <a:endParaRPr lang="ru-RU" sz="2000" b="1" dirty="0">
              <a:ln w="12700">
                <a:solidFill>
                  <a:srgbClr val="1F497D">
                    <a:satMod val="155000"/>
                  </a:srgbClr>
                </a:solidFill>
                <a:prstDash val="solid"/>
              </a:ln>
              <a:solidFill>
                <a:schemeClr val="bg1"/>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918090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044" y="188640"/>
            <a:ext cx="3096344" cy="2139293"/>
          </a:xfrm>
          <a:prstGeom prst="rect">
            <a:avLst/>
          </a:prstGeom>
        </p:spPr>
      </p:pic>
      <p:sp>
        <p:nvSpPr>
          <p:cNvPr id="5" name="Прямоугольник 4"/>
          <p:cNvSpPr/>
          <p:nvPr/>
        </p:nvSpPr>
        <p:spPr>
          <a:xfrm>
            <a:off x="3322480" y="332655"/>
            <a:ext cx="5760640" cy="6063198"/>
          </a:xfrm>
          <a:prstGeom prst="rect">
            <a:avLst/>
          </a:prstGeom>
          <a:noFill/>
        </p:spPr>
        <p:txBody>
          <a:bodyPr wrap="square" lIns="91440" tIns="45720" rIns="91440" bIns="45720">
            <a:spAutoFit/>
          </a:bodyPr>
          <a:lstStyle/>
          <a:p>
            <a:pPr algn="ctr"/>
            <a:r>
              <a:rPr lang="de-DE" sz="2800" u="sng" dirty="0">
                <a:solidFill>
                  <a:srgbClr val="FF0000"/>
                </a:solidFill>
              </a:rPr>
              <a:t>Die Prinzipien</a:t>
            </a:r>
            <a:r>
              <a:rPr lang="de-DE" sz="2400" dirty="0">
                <a:solidFill>
                  <a:schemeClr val="bg1"/>
                </a:solidFill>
              </a:rPr>
              <a:t>, nach denen das Internet aufgebaut wird, wurden zuerst im ARPANET-Netzwerk angewendet, das 1969 im Auftrag der amerikanischen Agentur DARPA gegründet wurde. Mit Hilfe von ARPANET hat die US National Science </a:t>
            </a:r>
            <a:r>
              <a:rPr lang="de-DE" sz="2400" dirty="0" err="1">
                <a:solidFill>
                  <a:schemeClr val="bg1"/>
                </a:solidFill>
              </a:rPr>
              <a:t>Foundation</a:t>
            </a:r>
            <a:r>
              <a:rPr lang="de-DE" sz="2400" dirty="0">
                <a:solidFill>
                  <a:schemeClr val="bg1"/>
                </a:solidFill>
              </a:rPr>
              <a:t> 1984 ein NSFNET für die Kommunikation zwischen Universitäten und Rechenzentren geschaffen. Im Gegensatz zum geschlossenen ARPANET war die Verbindung zum NSFNET ziemlich frei und bis 1992 wurden mehr als 7.500 kleine Netzwerke angeschlossen, darunter 2.500 außerhalb der USA. Mit der Übertragung des NSFNET-Stütznetzes in die kommerzielle Nutzung ist das moderne Internet entstanden</a:t>
            </a:r>
            <a:r>
              <a:rPr lang="de-DE" sz="2000" dirty="0">
                <a:solidFill>
                  <a:schemeClr val="bg1"/>
                </a:solidFill>
              </a:rPr>
              <a:t>.</a:t>
            </a:r>
            <a:endParaRPr lang="ru-RU" sz="2000" b="1" cap="none" spc="0"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102357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52336"/>
            <a:ext cx="6624736" cy="4096744"/>
          </a:xfrm>
          <a:prstGeom prst="rect">
            <a:avLst/>
          </a:prstGeom>
        </p:spPr>
      </p:pic>
      <p:sp>
        <p:nvSpPr>
          <p:cNvPr id="5" name="Прямоугольник 4"/>
          <p:cNvSpPr/>
          <p:nvPr/>
        </p:nvSpPr>
        <p:spPr>
          <a:xfrm>
            <a:off x="539552" y="4149080"/>
            <a:ext cx="8424936" cy="2585323"/>
          </a:xfrm>
          <a:prstGeom prst="rect">
            <a:avLst/>
          </a:prstGeom>
          <a:noFill/>
        </p:spPr>
        <p:txBody>
          <a:bodyPr wrap="square" lIns="91440" tIns="45720" rIns="91440" bIns="45720">
            <a:spAutoFit/>
          </a:bodyPr>
          <a:lstStyle/>
          <a:p>
            <a:pPr algn="ctr"/>
            <a:r>
              <a:rPr lang="de-DE" dirty="0" err="1">
                <a:solidFill>
                  <a:srgbClr val="FF0000"/>
                </a:solidFill>
                <a:latin typeface="Arial Black" pitchFamily="34" charset="0"/>
              </a:rPr>
              <a:t>NSFNet</a:t>
            </a:r>
            <a:r>
              <a:rPr lang="de-DE" dirty="0">
                <a:solidFill>
                  <a:srgbClr val="FF0000"/>
                </a:solidFill>
                <a:latin typeface="Arial Black" pitchFamily="34" charset="0"/>
              </a:rPr>
              <a:t> </a:t>
            </a:r>
            <a:r>
              <a:rPr lang="de-DE" dirty="0">
                <a:solidFill>
                  <a:schemeClr val="bg1"/>
                </a:solidFill>
                <a:latin typeface="Arial Black" pitchFamily="34" charset="0"/>
              </a:rPr>
              <a:t>1984 hatte das ARPANET-Netzwerk einen ernsthaften Rivalen: Die National Science </a:t>
            </a:r>
            <a:r>
              <a:rPr lang="de-DE" dirty="0" err="1">
                <a:solidFill>
                  <a:schemeClr val="bg1"/>
                </a:solidFill>
                <a:latin typeface="Arial Black" pitchFamily="34" charset="0"/>
              </a:rPr>
              <a:t>Foundation</a:t>
            </a:r>
            <a:r>
              <a:rPr lang="de-DE" dirty="0">
                <a:solidFill>
                  <a:schemeClr val="bg1"/>
                </a:solidFill>
                <a:latin typeface="Arial Black" pitchFamily="34" charset="0"/>
              </a:rPr>
              <a:t> der USA (NSF) gründete das umfangreiche interuniversitäre Netzwerk </a:t>
            </a:r>
            <a:r>
              <a:rPr lang="de-DE" dirty="0" err="1">
                <a:solidFill>
                  <a:schemeClr val="bg1"/>
                </a:solidFill>
                <a:latin typeface="Arial Black" pitchFamily="34" charset="0"/>
              </a:rPr>
              <a:t>NSFNet</a:t>
            </a:r>
            <a:r>
              <a:rPr lang="de-DE" dirty="0">
                <a:solidFill>
                  <a:schemeClr val="bg1"/>
                </a:solidFill>
                <a:latin typeface="Arial Black" pitchFamily="34" charset="0"/>
              </a:rPr>
              <a:t> (Engl. National Science </a:t>
            </a:r>
            <a:r>
              <a:rPr lang="de-DE" dirty="0" err="1">
                <a:solidFill>
                  <a:schemeClr val="bg1"/>
                </a:solidFill>
                <a:latin typeface="Arial Black" pitchFamily="34" charset="0"/>
              </a:rPr>
              <a:t>Foundation</a:t>
            </a:r>
            <a:r>
              <a:rPr lang="de-DE" dirty="0">
                <a:solidFill>
                  <a:schemeClr val="bg1"/>
                </a:solidFill>
                <a:latin typeface="Arial Black" pitchFamily="34" charset="0"/>
              </a:rPr>
              <a:t> Network), das aus kleineren Netzwerken (einschließlich der damals bekannten </a:t>
            </a:r>
            <a:r>
              <a:rPr lang="de-DE" dirty="0" err="1">
                <a:solidFill>
                  <a:schemeClr val="bg1"/>
                </a:solidFill>
                <a:latin typeface="Arial Black" pitchFamily="34" charset="0"/>
              </a:rPr>
              <a:t>Usenet</a:t>
            </a:r>
            <a:r>
              <a:rPr lang="de-DE" dirty="0">
                <a:solidFill>
                  <a:schemeClr val="bg1"/>
                </a:solidFill>
                <a:latin typeface="Arial Black" pitchFamily="34" charset="0"/>
              </a:rPr>
              <a:t>-und </a:t>
            </a:r>
            <a:r>
              <a:rPr lang="de-DE" dirty="0" err="1">
                <a:solidFill>
                  <a:schemeClr val="bg1"/>
                </a:solidFill>
                <a:latin typeface="Arial Black" pitchFamily="34" charset="0"/>
              </a:rPr>
              <a:t>Bitnet</a:t>
            </a:r>
            <a:r>
              <a:rPr lang="de-DE" dirty="0">
                <a:solidFill>
                  <a:schemeClr val="bg1"/>
                </a:solidFill>
                <a:latin typeface="Arial Black" pitchFamily="34" charset="0"/>
              </a:rPr>
              <a:t>-Netzwerke) bestand und eine viel größere Bandbreite als ARPANET hatte. Zu diesem Netzwerk für das Jahr verbunden etwa 10 Tausend Computer, der Name "Internet" begann nahtlos zu </a:t>
            </a:r>
            <a:r>
              <a:rPr lang="de-DE" dirty="0" err="1">
                <a:solidFill>
                  <a:schemeClr val="bg1"/>
                </a:solidFill>
                <a:latin typeface="Arial Black" pitchFamily="34" charset="0"/>
              </a:rPr>
              <a:t>NSFNet</a:t>
            </a:r>
            <a:r>
              <a:rPr lang="de-DE" dirty="0">
                <a:solidFill>
                  <a:schemeClr val="bg1"/>
                </a:solidFill>
                <a:latin typeface="Arial Black" pitchFamily="34" charset="0"/>
              </a:rPr>
              <a:t> zu bewegen.</a:t>
            </a:r>
            <a:endParaRPr lang="ru-RU" b="1" cap="none" spc="0"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Arial Black" pitchFamily="34" charset="0"/>
            </a:endParaRPr>
          </a:p>
        </p:txBody>
      </p:sp>
    </p:spTree>
    <p:extLst>
      <p:ext uri="{BB962C8B-B14F-4D97-AF65-F5344CB8AC3E}">
        <p14:creationId xmlns:p14="http://schemas.microsoft.com/office/powerpoint/2010/main" val="3503438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solidFill>
                  <a:srgbClr val="FF0000"/>
                </a:solidFill>
              </a:rPr>
              <a:t>Echtzeit-Kommunikation</a:t>
            </a:r>
            <a:endParaRPr lang="ru-RU" dirty="0">
              <a:solidFill>
                <a:srgbClr val="FF0000"/>
              </a:solidFill>
            </a:endParaRPr>
          </a:p>
        </p:txBody>
      </p:sp>
      <p:sp>
        <p:nvSpPr>
          <p:cNvPr id="3" name="Объект 2"/>
          <p:cNvSpPr>
            <a:spLocks noGrp="1"/>
          </p:cNvSpPr>
          <p:nvPr>
            <p:ph idx="1"/>
          </p:nvPr>
        </p:nvSpPr>
        <p:spPr/>
        <p:txBody>
          <a:bodyPr>
            <a:normAutofit/>
          </a:bodyPr>
          <a:lstStyle/>
          <a:p>
            <a:r>
              <a:rPr lang="de-DE" sz="4400" dirty="0">
                <a:solidFill>
                  <a:schemeClr val="bg1"/>
                </a:solidFill>
              </a:rPr>
              <a:t>Im Jahr 1988 wurde das Internet Relay Chat (IRC) - Protokoll entwickelt, wodurch die Kommunikation im Internet in Echtzeit möglich wurde</a:t>
            </a:r>
            <a:endParaRPr lang="ru-RU" sz="4400" dirty="0">
              <a:solidFill>
                <a:schemeClr val="bg1"/>
              </a:solidFill>
            </a:endParaRPr>
          </a:p>
        </p:txBody>
      </p:sp>
    </p:spTree>
    <p:extLst>
      <p:ext uri="{BB962C8B-B14F-4D97-AF65-F5344CB8AC3E}">
        <p14:creationId xmlns:p14="http://schemas.microsoft.com/office/powerpoint/2010/main" val="1398040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474" y="94040"/>
            <a:ext cx="4141390" cy="3190944"/>
          </a:xfrm>
        </p:spPr>
      </p:pic>
      <p:sp>
        <p:nvSpPr>
          <p:cNvPr id="6" name="Прямоугольник 5"/>
          <p:cNvSpPr/>
          <p:nvPr/>
        </p:nvSpPr>
        <p:spPr>
          <a:xfrm>
            <a:off x="4098344" y="476672"/>
            <a:ext cx="5045656" cy="5940088"/>
          </a:xfrm>
          <a:prstGeom prst="rect">
            <a:avLst/>
          </a:prstGeom>
          <a:noFill/>
          <a:ln>
            <a:noFill/>
          </a:ln>
        </p:spPr>
        <p:txBody>
          <a:bodyPr wrap="square" lIns="91440" tIns="45720" rIns="91440" bIns="45720">
            <a:spAutoFit/>
          </a:bodyPr>
          <a:lstStyle/>
          <a:p>
            <a:pPr algn="ctr"/>
            <a:r>
              <a:rPr lang="de-DE" sz="2000" b="1" u="sng" dirty="0">
                <a:solidFill>
                  <a:schemeClr val="bg1"/>
                </a:solidFill>
                <a:effectLst>
                  <a:outerShdw blurRad="38100" dist="38100" dir="2700000" algn="tl">
                    <a:srgbClr val="000000">
                      <a:alpha val="43137"/>
                    </a:srgbClr>
                  </a:outerShdw>
                </a:effectLst>
                <a:latin typeface="Arial Black" pitchFamily="34" charset="0"/>
              </a:rPr>
              <a:t>Das Internet ist eine Art der Massenkommunikation von Menschen, die durch verschiedene Interessen vereint sind. Dazu werden Internetforen, Blogs und soziale Netzwerke genutzt. Soziale Netzwerke sind zu einer Art Internet-Zufluchtsort geworden, wo jeder eine technische und soziale Basis finden kann, um sein virtuelles Selbst aufzubauen. Dabei hat jeder Benutzer die Möglichkeit, nicht nur zu kommunizieren und zu schaffen, sondern auch die Früchte seiner Kreativität mit einem Multi-Millionen-Publikum eines sozialen Netzwerks zu teilen</a:t>
            </a:r>
            <a:r>
              <a:rPr lang="de-DE" sz="2000" u="sng" dirty="0">
                <a:solidFill>
                  <a:schemeClr val="bg1"/>
                </a:solidFill>
                <a:effectLst>
                  <a:outerShdw blurRad="38100" dist="38100" dir="2700000" algn="tl">
                    <a:srgbClr val="000000">
                      <a:alpha val="43137"/>
                    </a:srgbClr>
                  </a:outerShdw>
                </a:effectLst>
                <a:latin typeface="Arial Black" pitchFamily="34" charset="0"/>
              </a:rPr>
              <a:t>.</a:t>
            </a:r>
            <a:endParaRPr lang="ru-RU" sz="2000" b="1" u="sng" cap="none" spc="0" dirty="0">
              <a:ln w="12700">
                <a:solidFill>
                  <a:schemeClr val="tx2">
                    <a:satMod val="155000"/>
                  </a:schemeClr>
                </a:solidFill>
                <a:prstDash val="solid"/>
              </a:ln>
              <a:solidFill>
                <a:schemeClr val="bg1"/>
              </a:solidFill>
              <a:effectLst>
                <a:outerShdw blurRad="38100" dist="38100" dir="2700000" algn="tl">
                  <a:srgbClr val="000000">
                    <a:alpha val="43137"/>
                  </a:srgbClr>
                </a:outerShdw>
              </a:effectLst>
              <a:latin typeface="Arial Black" pitchFamily="34" charset="0"/>
            </a:endParaRPr>
          </a:p>
        </p:txBody>
      </p:sp>
    </p:spTree>
    <p:extLst>
      <p:ext uri="{BB962C8B-B14F-4D97-AF65-F5344CB8AC3E}">
        <p14:creationId xmlns:p14="http://schemas.microsoft.com/office/powerpoint/2010/main" val="1747467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u="sng" dirty="0">
                <a:solidFill>
                  <a:srgbClr val="FF0000"/>
                </a:solidFill>
                <a:latin typeface="Arial Black" pitchFamily="34" charset="0"/>
              </a:rPr>
              <a:t>die </a:t>
            </a:r>
            <a:r>
              <a:rPr lang="en-US" u="sng" dirty="0" err="1">
                <a:solidFill>
                  <a:srgbClr val="FF0000"/>
                </a:solidFill>
                <a:latin typeface="Arial Black" pitchFamily="34" charset="0"/>
              </a:rPr>
              <a:t>Musik</a:t>
            </a:r>
            <a:endParaRPr lang="ru-RU" u="sng" dirty="0">
              <a:solidFill>
                <a:srgbClr val="FF0000"/>
              </a:solidFill>
              <a:latin typeface="Arial Black" pitchFamily="34" charset="0"/>
            </a:endParaRPr>
          </a:p>
        </p:txBody>
      </p:sp>
      <p:sp>
        <p:nvSpPr>
          <p:cNvPr id="3" name="Объект 2"/>
          <p:cNvSpPr>
            <a:spLocks noGrp="1"/>
          </p:cNvSpPr>
          <p:nvPr>
            <p:ph idx="1"/>
          </p:nvPr>
        </p:nvSpPr>
        <p:spPr/>
        <p:txBody>
          <a:bodyPr>
            <a:normAutofit fontScale="92500" lnSpcReduction="20000"/>
          </a:bodyPr>
          <a:lstStyle/>
          <a:p>
            <a:r>
              <a:rPr lang="de-DE" dirty="0">
                <a:solidFill>
                  <a:schemeClr val="bg1"/>
                </a:solidFill>
                <a:latin typeface="Arial Black" pitchFamily="34" charset="0"/>
              </a:rPr>
              <a:t>Die Verbreitung von Musik im Internet begann mit dem Aufkommen des MP3-Formats, das Audiodateien auf Größen komprimiert, die für die Übertragung im Internet geeignet sind, während die Aufnahmequalität beibehalten wird. Das Erscheinen im Internet einzelner Songs von der neuen CD des Künstlers dient ihm als gute Werbung und erhöht das Niveau der Verkäufe der Aufnahmen erheblich.</a:t>
            </a:r>
            <a:endParaRPr lang="ru-RU" dirty="0">
              <a:solidFill>
                <a:schemeClr val="bg1"/>
              </a:solidFill>
              <a:latin typeface="Arial Black" pitchFamily="34" charset="0"/>
            </a:endParaRPr>
          </a:p>
        </p:txBody>
      </p:sp>
    </p:spTree>
    <p:extLst>
      <p:ext uri="{BB962C8B-B14F-4D97-AF65-F5344CB8AC3E}">
        <p14:creationId xmlns:p14="http://schemas.microsoft.com/office/powerpoint/2010/main" val="1130615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792088"/>
          </a:xfrm>
        </p:spPr>
        <p:txBody>
          <a:bodyPr>
            <a:noAutofit/>
          </a:bodyPr>
          <a:lstStyle/>
          <a:p>
            <a:r>
              <a:rPr lang="en-US" sz="5400" u="sng" dirty="0" err="1">
                <a:solidFill>
                  <a:srgbClr val="FF0000"/>
                </a:solidFill>
              </a:rPr>
              <a:t>Literatur</a:t>
            </a:r>
            <a:r>
              <a:rPr lang="en-US" sz="5400" u="sng" dirty="0">
                <a:solidFill>
                  <a:srgbClr val="FF0000"/>
                </a:solidFill>
              </a:rPr>
              <a:t> und Kino</a:t>
            </a:r>
            <a:r>
              <a:rPr lang="en-US" sz="5400" u="sng" dirty="0" smtClean="0">
                <a:solidFill>
                  <a:srgbClr val="FF0000"/>
                </a:solidFill>
              </a:rPr>
              <a:t/>
            </a:r>
            <a:br>
              <a:rPr lang="en-US" sz="5400" u="sng" dirty="0" smtClean="0">
                <a:solidFill>
                  <a:srgbClr val="FF0000"/>
                </a:solidFill>
              </a:rPr>
            </a:br>
            <a:endParaRPr lang="ru-RU" sz="5400" u="sng" dirty="0">
              <a:solidFill>
                <a:srgbClr val="FF0000"/>
              </a:solidFill>
            </a:endParaRPr>
          </a:p>
        </p:txBody>
      </p:sp>
      <p:sp>
        <p:nvSpPr>
          <p:cNvPr id="3" name="Объект 2"/>
          <p:cNvSpPr>
            <a:spLocks noGrp="1"/>
          </p:cNvSpPr>
          <p:nvPr>
            <p:ph idx="1"/>
          </p:nvPr>
        </p:nvSpPr>
        <p:spPr/>
        <p:txBody>
          <a:bodyPr/>
          <a:lstStyle/>
          <a:p>
            <a:r>
              <a:rPr lang="de-DE" b="1" dirty="0">
                <a:solidFill>
                  <a:schemeClr val="bg1"/>
                </a:solidFill>
              </a:rPr>
              <a:t>Im Internet gibt es auch viele Filme, meist illegal. Für den Zugriff auf sie sind weit verbreitet File-Sharing-Netzwerke (insbesondere mit der Verwendung von </a:t>
            </a:r>
            <a:r>
              <a:rPr lang="de-DE" b="1" dirty="0" err="1">
                <a:solidFill>
                  <a:schemeClr val="bg1"/>
                </a:solidFill>
              </a:rPr>
              <a:t>BitTorrent</a:t>
            </a:r>
            <a:r>
              <a:rPr lang="de-DE" b="1" dirty="0">
                <a:solidFill>
                  <a:schemeClr val="bg1"/>
                </a:solidFill>
              </a:rPr>
              <a:t>-Technologie). Aufgrund der einfachen Vervielfältigung und Veröffentlichung von Literatur, Musik und Filmen im Internet wurde das Problem des Urheberrechtsschutzes besonders relevant.</a:t>
            </a:r>
            <a:endParaRPr lang="ru-RU" b="1" dirty="0">
              <a:solidFill>
                <a:schemeClr val="bg1"/>
              </a:solidFill>
            </a:endParaRPr>
          </a:p>
        </p:txBody>
      </p:sp>
    </p:spTree>
    <p:extLst>
      <p:ext uri="{BB962C8B-B14F-4D97-AF65-F5344CB8AC3E}">
        <p14:creationId xmlns:p14="http://schemas.microsoft.com/office/powerpoint/2010/main" val="106630860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507</Words>
  <Application>Microsoft Office PowerPoint</Application>
  <PresentationFormat>Экран (4:3)</PresentationFormat>
  <Paragraphs>18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Презентация PowerPoint</vt:lpstr>
      <vt:lpstr>Презентация PowerPoint</vt:lpstr>
      <vt:lpstr>Презентация PowerPoint</vt:lpstr>
      <vt:lpstr>Презентация PowerPoint</vt:lpstr>
      <vt:lpstr>Echtzeit-Kommunikation</vt:lpstr>
      <vt:lpstr>Презентация PowerPoint</vt:lpstr>
      <vt:lpstr>die Musik</vt:lpstr>
      <vt:lpstr>Literatur und Kino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Тимур</dc:creator>
  <cp:lastModifiedBy>Тимур</cp:lastModifiedBy>
  <cp:revision>5</cp:revision>
  <dcterms:created xsi:type="dcterms:W3CDTF">2021-01-31T21:08:43Z</dcterms:created>
  <dcterms:modified xsi:type="dcterms:W3CDTF">2021-01-31T21:52:21Z</dcterms:modified>
</cp:coreProperties>
</file>